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5" r:id="rId2"/>
    <p:sldId id="280" r:id="rId3"/>
    <p:sldId id="269" r:id="rId4"/>
    <p:sldId id="278" r:id="rId5"/>
    <p:sldId id="260" r:id="rId6"/>
    <p:sldId id="262" r:id="rId7"/>
    <p:sldId id="257" r:id="rId8"/>
    <p:sldId id="258" r:id="rId9"/>
    <p:sldId id="259" r:id="rId10"/>
    <p:sldId id="279" r:id="rId11"/>
    <p:sldId id="263" r:id="rId12"/>
    <p:sldId id="271" r:id="rId13"/>
    <p:sldId id="272" r:id="rId14"/>
    <p:sldId id="273" r:id="rId15"/>
    <p:sldId id="274" r:id="rId16"/>
    <p:sldId id="275" r:id="rId17"/>
    <p:sldId id="276" r:id="rId18"/>
    <p:sldId id="284" r:id="rId19"/>
    <p:sldId id="281" r:id="rId20"/>
    <p:sldId id="282" r:id="rId21"/>
    <p:sldId id="283" r:id="rId22"/>
    <p:sldId id="270"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7" autoAdjust="0"/>
    <p:restoredTop sz="99291" autoAdjust="0"/>
  </p:normalViewPr>
  <p:slideViewPr>
    <p:cSldViewPr>
      <p:cViewPr varScale="1">
        <p:scale>
          <a:sx n="146" d="100"/>
          <a:sy n="146" d="100"/>
        </p:scale>
        <p:origin x="732"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7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5EF7B-C73E-41E3-A3E0-2B7C72CC2F63}" type="datetimeFigureOut">
              <a:rPr lang="en-US" smtClean="0"/>
              <a:t>5/11/2021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7AB63-EBE3-4135-8FE8-31F108CA3E04}" type="slidenum">
              <a:rPr lang="en-US" smtClean="0"/>
              <a:t>‹#›</a:t>
            </a:fld>
            <a:endParaRPr lang="en-US" dirty="0"/>
          </a:p>
        </p:txBody>
      </p:sp>
    </p:spTree>
    <p:extLst>
      <p:ext uri="{BB962C8B-B14F-4D97-AF65-F5344CB8AC3E}">
        <p14:creationId xmlns:p14="http://schemas.microsoft.com/office/powerpoint/2010/main" val="241388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7AB63-EBE3-4135-8FE8-31F108CA3E04}" type="slidenum">
              <a:rPr lang="en-US" smtClean="0"/>
              <a:t>2</a:t>
            </a:fld>
            <a:endParaRPr lang="en-US" dirty="0"/>
          </a:p>
        </p:txBody>
      </p:sp>
    </p:spTree>
    <p:extLst>
      <p:ext uri="{BB962C8B-B14F-4D97-AF65-F5344CB8AC3E}">
        <p14:creationId xmlns:p14="http://schemas.microsoft.com/office/powerpoint/2010/main" val="212362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Scenario #2: Identifying Full Membership , Providers, &amp; Facilities  Within a Wildfire Boundary</a:t>
            </a:r>
          </a:p>
          <a:p>
            <a:endParaRPr lang="en-US" b="1" u="sng" dirty="0"/>
          </a:p>
          <a:p>
            <a:r>
              <a:rPr lang="en-US" dirty="0"/>
              <a:t>All wild fire activity is updated on the Cal Fire website and can be accessed via the embedded hyperlink.  </a:t>
            </a:r>
          </a:p>
        </p:txBody>
      </p:sp>
      <p:sp>
        <p:nvSpPr>
          <p:cNvPr id="4" name="Slide Number Placeholder 3"/>
          <p:cNvSpPr>
            <a:spLocks noGrp="1"/>
          </p:cNvSpPr>
          <p:nvPr>
            <p:ph type="sldNum" sz="quarter" idx="10"/>
          </p:nvPr>
        </p:nvSpPr>
        <p:spPr/>
        <p:txBody>
          <a:bodyPr/>
          <a:lstStyle/>
          <a:p>
            <a:fld id="{1997AB63-EBE3-4135-8FE8-31F108CA3E04}" type="slidenum">
              <a:rPr lang="en-US" smtClean="0"/>
              <a:t>11</a:t>
            </a:fld>
            <a:endParaRPr lang="en-US" dirty="0"/>
          </a:p>
        </p:txBody>
      </p:sp>
    </p:spTree>
    <p:extLst>
      <p:ext uri="{BB962C8B-B14F-4D97-AF65-F5344CB8AC3E}">
        <p14:creationId xmlns:p14="http://schemas.microsoft.com/office/powerpoint/2010/main" val="1861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fact that wildfires don’t follow a predetermined boundary, a “Draw” tool is utilized to allow the user to create an arbitrary boundary that is similar to those defined by Cal Fire. </a:t>
            </a:r>
          </a:p>
        </p:txBody>
      </p:sp>
      <p:sp>
        <p:nvSpPr>
          <p:cNvPr id="4" name="Slide Number Placeholder 3"/>
          <p:cNvSpPr>
            <a:spLocks noGrp="1"/>
          </p:cNvSpPr>
          <p:nvPr>
            <p:ph type="sldNum" sz="quarter" idx="10"/>
          </p:nvPr>
        </p:nvSpPr>
        <p:spPr/>
        <p:txBody>
          <a:bodyPr/>
          <a:lstStyle/>
          <a:p>
            <a:fld id="{1997AB63-EBE3-4135-8FE8-31F108CA3E04}" type="slidenum">
              <a:rPr lang="en-US" smtClean="0"/>
              <a:t>12</a:t>
            </a:fld>
            <a:endParaRPr lang="en-US" dirty="0"/>
          </a:p>
        </p:txBody>
      </p:sp>
    </p:spTree>
    <p:extLst>
      <p:ext uri="{BB962C8B-B14F-4D97-AF65-F5344CB8AC3E}">
        <p14:creationId xmlns:p14="http://schemas.microsoft.com/office/powerpoint/2010/main" val="2889071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the SCE convention, the fire boundary can be used to identify all of the Members that live within the affected area.</a:t>
            </a:r>
          </a:p>
        </p:txBody>
      </p:sp>
      <p:sp>
        <p:nvSpPr>
          <p:cNvPr id="4" name="Slide Number Placeholder 3"/>
          <p:cNvSpPr>
            <a:spLocks noGrp="1"/>
          </p:cNvSpPr>
          <p:nvPr>
            <p:ph type="sldNum" sz="quarter" idx="10"/>
          </p:nvPr>
        </p:nvSpPr>
        <p:spPr/>
        <p:txBody>
          <a:bodyPr/>
          <a:lstStyle/>
          <a:p>
            <a:fld id="{1997AB63-EBE3-4135-8FE8-31F108CA3E04}" type="slidenum">
              <a:rPr lang="en-US" smtClean="0"/>
              <a:t>13</a:t>
            </a:fld>
            <a:endParaRPr lang="en-US" dirty="0"/>
          </a:p>
        </p:txBody>
      </p:sp>
    </p:spTree>
    <p:extLst>
      <p:ext uri="{BB962C8B-B14F-4D97-AF65-F5344CB8AC3E}">
        <p14:creationId xmlns:p14="http://schemas.microsoft.com/office/powerpoint/2010/main" val="3041481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the resulting list can be exported in order to deploy an outreach campaign.</a:t>
            </a:r>
          </a:p>
        </p:txBody>
      </p:sp>
      <p:sp>
        <p:nvSpPr>
          <p:cNvPr id="4" name="Slide Number Placeholder 3"/>
          <p:cNvSpPr>
            <a:spLocks noGrp="1"/>
          </p:cNvSpPr>
          <p:nvPr>
            <p:ph type="sldNum" sz="quarter" idx="10"/>
          </p:nvPr>
        </p:nvSpPr>
        <p:spPr/>
        <p:txBody>
          <a:bodyPr/>
          <a:lstStyle/>
          <a:p>
            <a:fld id="{1997AB63-EBE3-4135-8FE8-31F108CA3E04}" type="slidenum">
              <a:rPr lang="en-US" smtClean="0"/>
              <a:t>14</a:t>
            </a:fld>
            <a:endParaRPr lang="en-US" dirty="0"/>
          </a:p>
        </p:txBody>
      </p:sp>
    </p:spTree>
    <p:extLst>
      <p:ext uri="{BB962C8B-B14F-4D97-AF65-F5344CB8AC3E}">
        <p14:creationId xmlns:p14="http://schemas.microsoft.com/office/powerpoint/2010/main" val="1733759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Identifying Providers:</a:t>
            </a:r>
          </a:p>
          <a:p>
            <a:endParaRPr lang="en-US" b="1" u="sng" dirty="0"/>
          </a:p>
          <a:p>
            <a:r>
              <a:rPr lang="en-US" dirty="0"/>
              <a:t>All IEHP Providers and contracted facilities  are included in the web application and can also be identified.  The user has the option to define a Provider / facility type in order to identify locations in the affected area.</a:t>
            </a:r>
          </a:p>
        </p:txBody>
      </p:sp>
      <p:sp>
        <p:nvSpPr>
          <p:cNvPr id="4" name="Slide Number Placeholder 3"/>
          <p:cNvSpPr>
            <a:spLocks noGrp="1"/>
          </p:cNvSpPr>
          <p:nvPr>
            <p:ph type="sldNum" sz="quarter" idx="10"/>
          </p:nvPr>
        </p:nvSpPr>
        <p:spPr/>
        <p:txBody>
          <a:bodyPr/>
          <a:lstStyle/>
          <a:p>
            <a:fld id="{1997AB63-EBE3-4135-8FE8-31F108CA3E04}" type="slidenum">
              <a:rPr lang="en-US" smtClean="0"/>
              <a:t>15</a:t>
            </a:fld>
            <a:endParaRPr lang="en-US" dirty="0"/>
          </a:p>
        </p:txBody>
      </p:sp>
    </p:spTree>
    <p:extLst>
      <p:ext uri="{BB962C8B-B14F-4D97-AF65-F5344CB8AC3E}">
        <p14:creationId xmlns:p14="http://schemas.microsoft.com/office/powerpoint/2010/main" val="3226562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7AB63-EBE3-4135-8FE8-31F108CA3E04}" type="slidenum">
              <a:rPr lang="en-US" smtClean="0"/>
              <a:t>16</a:t>
            </a:fld>
            <a:endParaRPr lang="en-US" dirty="0"/>
          </a:p>
        </p:txBody>
      </p:sp>
    </p:spTree>
    <p:extLst>
      <p:ext uri="{BB962C8B-B14F-4D97-AF65-F5344CB8AC3E}">
        <p14:creationId xmlns:p14="http://schemas.microsoft.com/office/powerpoint/2010/main" val="4232251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list can be exported or outreach can be done directly from the application by utilizing the available Provider information.</a:t>
            </a:r>
          </a:p>
        </p:txBody>
      </p:sp>
      <p:sp>
        <p:nvSpPr>
          <p:cNvPr id="4" name="Slide Number Placeholder 3"/>
          <p:cNvSpPr>
            <a:spLocks noGrp="1"/>
          </p:cNvSpPr>
          <p:nvPr>
            <p:ph type="sldNum" sz="quarter" idx="10"/>
          </p:nvPr>
        </p:nvSpPr>
        <p:spPr/>
        <p:txBody>
          <a:bodyPr/>
          <a:lstStyle/>
          <a:p>
            <a:fld id="{1997AB63-EBE3-4135-8FE8-31F108CA3E04}" type="slidenum">
              <a:rPr lang="en-US" smtClean="0"/>
              <a:t>17</a:t>
            </a:fld>
            <a:endParaRPr lang="en-US" dirty="0"/>
          </a:p>
        </p:txBody>
      </p:sp>
    </p:spTree>
    <p:extLst>
      <p:ext uri="{BB962C8B-B14F-4D97-AF65-F5344CB8AC3E}">
        <p14:creationId xmlns:p14="http://schemas.microsoft.com/office/powerpoint/2010/main" val="1119151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7AB63-EBE3-4135-8FE8-31F108CA3E04}" type="slidenum">
              <a:rPr lang="en-US" smtClean="0"/>
              <a:t>18</a:t>
            </a:fld>
            <a:endParaRPr lang="en-US" dirty="0"/>
          </a:p>
        </p:txBody>
      </p:sp>
    </p:spTree>
    <p:extLst>
      <p:ext uri="{BB962C8B-B14F-4D97-AF65-F5344CB8AC3E}">
        <p14:creationId xmlns:p14="http://schemas.microsoft.com/office/powerpoint/2010/main" val="16741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Scenario #3: SNF Member Relocation</a:t>
            </a:r>
          </a:p>
          <a:p>
            <a:endParaRPr lang="en-US" dirty="0"/>
          </a:p>
          <a:p>
            <a:r>
              <a:rPr lang="en-US" dirty="0"/>
              <a:t>The web application also offers the ability to identify facilities around affected area so that strategies can be implemented to ensure Members / patient safety.  </a:t>
            </a:r>
          </a:p>
          <a:p>
            <a:endParaRPr lang="en-US" dirty="0"/>
          </a:p>
          <a:p>
            <a:r>
              <a:rPr lang="en-US" dirty="0"/>
              <a:t>Example: A SNF falls within an evacuation area and Members need to be transferred to other facilities,  the web application can assist the user by easily identifying nearby  SNF’s that are located in a safer area .</a:t>
            </a:r>
          </a:p>
        </p:txBody>
      </p:sp>
      <p:sp>
        <p:nvSpPr>
          <p:cNvPr id="4" name="Slide Number Placeholder 3"/>
          <p:cNvSpPr>
            <a:spLocks noGrp="1"/>
          </p:cNvSpPr>
          <p:nvPr>
            <p:ph type="sldNum" sz="quarter" idx="10"/>
          </p:nvPr>
        </p:nvSpPr>
        <p:spPr/>
        <p:txBody>
          <a:bodyPr/>
          <a:lstStyle/>
          <a:p>
            <a:fld id="{1997AB63-EBE3-4135-8FE8-31F108CA3E04}" type="slidenum">
              <a:rPr lang="en-US" smtClean="0"/>
              <a:t>19</a:t>
            </a:fld>
            <a:endParaRPr lang="en-US" dirty="0"/>
          </a:p>
        </p:txBody>
      </p:sp>
    </p:spTree>
    <p:extLst>
      <p:ext uri="{BB962C8B-B14F-4D97-AF65-F5344CB8AC3E}">
        <p14:creationId xmlns:p14="http://schemas.microsoft.com/office/powerpoint/2010/main" val="1491380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 application contains information such as facility name and phone number so the user can begin to outreach without having to leave the application.</a:t>
            </a:r>
          </a:p>
        </p:txBody>
      </p:sp>
      <p:sp>
        <p:nvSpPr>
          <p:cNvPr id="4" name="Slide Number Placeholder 3"/>
          <p:cNvSpPr>
            <a:spLocks noGrp="1"/>
          </p:cNvSpPr>
          <p:nvPr>
            <p:ph type="sldNum" sz="quarter" idx="10"/>
          </p:nvPr>
        </p:nvSpPr>
        <p:spPr/>
        <p:txBody>
          <a:bodyPr/>
          <a:lstStyle/>
          <a:p>
            <a:fld id="{1997AB63-EBE3-4135-8FE8-31F108CA3E04}" type="slidenum">
              <a:rPr lang="en-US" smtClean="0"/>
              <a:t>20</a:t>
            </a:fld>
            <a:endParaRPr lang="en-US" dirty="0"/>
          </a:p>
        </p:txBody>
      </p:sp>
    </p:spTree>
    <p:extLst>
      <p:ext uri="{BB962C8B-B14F-4D97-AF65-F5344CB8AC3E}">
        <p14:creationId xmlns:p14="http://schemas.microsoft.com/office/powerpoint/2010/main" val="403460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7AB63-EBE3-4135-8FE8-31F108CA3E04}" type="slidenum">
              <a:rPr lang="en-US" smtClean="0"/>
              <a:t>3</a:t>
            </a:fld>
            <a:endParaRPr lang="en-US" dirty="0"/>
          </a:p>
        </p:txBody>
      </p:sp>
    </p:spTree>
    <p:extLst>
      <p:ext uri="{BB962C8B-B14F-4D97-AF65-F5344CB8AC3E}">
        <p14:creationId xmlns:p14="http://schemas.microsoft.com/office/powerpoint/2010/main" val="3599312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Surrounding facilities can be contacted in order to coordinate the transfer of Membership.</a:t>
            </a:r>
          </a:p>
        </p:txBody>
      </p:sp>
      <p:sp>
        <p:nvSpPr>
          <p:cNvPr id="4" name="Slide Number Placeholder 3"/>
          <p:cNvSpPr>
            <a:spLocks noGrp="1"/>
          </p:cNvSpPr>
          <p:nvPr>
            <p:ph type="sldNum" sz="quarter" idx="10"/>
          </p:nvPr>
        </p:nvSpPr>
        <p:spPr/>
        <p:txBody>
          <a:bodyPr/>
          <a:lstStyle/>
          <a:p>
            <a:fld id="{1997AB63-EBE3-4135-8FE8-31F108CA3E04}" type="slidenum">
              <a:rPr lang="en-US" smtClean="0"/>
              <a:t>21</a:t>
            </a:fld>
            <a:endParaRPr lang="en-US" dirty="0"/>
          </a:p>
        </p:txBody>
      </p:sp>
    </p:spTree>
    <p:extLst>
      <p:ext uri="{BB962C8B-B14F-4D97-AF65-F5344CB8AC3E}">
        <p14:creationId xmlns:p14="http://schemas.microsoft.com/office/powerpoint/2010/main" val="4112195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7AB63-EBE3-4135-8FE8-31F108CA3E04}" type="slidenum">
              <a:rPr lang="en-US" smtClean="0"/>
              <a:t>22</a:t>
            </a:fld>
            <a:endParaRPr lang="en-US" dirty="0"/>
          </a:p>
        </p:txBody>
      </p:sp>
    </p:spTree>
    <p:extLst>
      <p:ext uri="{BB962C8B-B14F-4D97-AF65-F5344CB8AC3E}">
        <p14:creationId xmlns:p14="http://schemas.microsoft.com/office/powerpoint/2010/main" val="348718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7AB63-EBE3-4135-8FE8-31F108CA3E04}" type="slidenum">
              <a:rPr lang="en-US" smtClean="0"/>
              <a:t>4</a:t>
            </a:fld>
            <a:endParaRPr lang="en-US" dirty="0"/>
          </a:p>
        </p:txBody>
      </p:sp>
    </p:spTree>
    <p:extLst>
      <p:ext uri="{BB962C8B-B14F-4D97-AF65-F5344CB8AC3E}">
        <p14:creationId xmlns:p14="http://schemas.microsoft.com/office/powerpoint/2010/main" val="91185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Initially, the application shows the geographic extent of both counties along with contracted hospitals and Ancillary facilities (SNF, LTC, Dialysis Centers).  All of the queries are located at the top left of the application.</a:t>
            </a:r>
          </a:p>
        </p:txBody>
      </p:sp>
      <p:sp>
        <p:nvSpPr>
          <p:cNvPr id="4" name="Slide Number Placeholder 3"/>
          <p:cNvSpPr>
            <a:spLocks noGrp="1"/>
          </p:cNvSpPr>
          <p:nvPr>
            <p:ph type="sldNum" sz="quarter" idx="10"/>
          </p:nvPr>
        </p:nvSpPr>
        <p:spPr/>
        <p:txBody>
          <a:bodyPr/>
          <a:lstStyle/>
          <a:p>
            <a:fld id="{1997AB63-EBE3-4135-8FE8-31F108CA3E04}" type="slidenum">
              <a:rPr lang="en-US" smtClean="0"/>
              <a:t>5</a:t>
            </a:fld>
            <a:endParaRPr lang="en-US" dirty="0"/>
          </a:p>
        </p:txBody>
      </p:sp>
    </p:spTree>
    <p:extLst>
      <p:ext uri="{BB962C8B-B14F-4D97-AF65-F5344CB8AC3E}">
        <p14:creationId xmlns:p14="http://schemas.microsoft.com/office/powerpoint/2010/main" val="265929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Scenario #1:  DME Members within Power Outage Area</a:t>
            </a:r>
          </a:p>
          <a:p>
            <a:endParaRPr lang="en-US" b="1" u="sng" dirty="0"/>
          </a:p>
          <a:p>
            <a:r>
              <a:rPr lang="en-US" dirty="0"/>
              <a:t>All of the SCE Circuit Areas have been incorporated into the IEHP GIS.  Circuit Areas that will lose power, also known as SCE Public Safety Power Shutoff areas (PSPS), are published daily on the SCE website and can be accessed via a hyperlink embedded within the application. </a:t>
            </a:r>
          </a:p>
        </p:txBody>
      </p:sp>
      <p:sp>
        <p:nvSpPr>
          <p:cNvPr id="4" name="Slide Number Placeholder 3"/>
          <p:cNvSpPr>
            <a:spLocks noGrp="1"/>
          </p:cNvSpPr>
          <p:nvPr>
            <p:ph type="sldNum" sz="quarter" idx="10"/>
          </p:nvPr>
        </p:nvSpPr>
        <p:spPr/>
        <p:txBody>
          <a:bodyPr/>
          <a:lstStyle/>
          <a:p>
            <a:fld id="{1997AB63-EBE3-4135-8FE8-31F108CA3E04}" type="slidenum">
              <a:rPr lang="en-US" smtClean="0"/>
              <a:t>6</a:t>
            </a:fld>
            <a:endParaRPr lang="en-US" dirty="0"/>
          </a:p>
        </p:txBody>
      </p:sp>
    </p:spTree>
    <p:extLst>
      <p:ext uri="{BB962C8B-B14F-4D97-AF65-F5344CB8AC3E}">
        <p14:creationId xmlns:p14="http://schemas.microsoft.com/office/powerpoint/2010/main" val="3128418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PSPS areas can be queried and drawn in the application.</a:t>
            </a:r>
          </a:p>
          <a:p>
            <a:r>
              <a:rPr lang="en-US" dirty="0"/>
              <a:t>Example = “ACOSTA”</a:t>
            </a:r>
          </a:p>
        </p:txBody>
      </p:sp>
      <p:sp>
        <p:nvSpPr>
          <p:cNvPr id="4" name="Slide Number Placeholder 3"/>
          <p:cNvSpPr>
            <a:spLocks noGrp="1"/>
          </p:cNvSpPr>
          <p:nvPr>
            <p:ph type="sldNum" sz="quarter" idx="10"/>
          </p:nvPr>
        </p:nvSpPr>
        <p:spPr/>
        <p:txBody>
          <a:bodyPr/>
          <a:lstStyle/>
          <a:p>
            <a:fld id="{1997AB63-EBE3-4135-8FE8-31F108CA3E04}" type="slidenum">
              <a:rPr lang="en-US" smtClean="0"/>
              <a:t>7</a:t>
            </a:fld>
            <a:endParaRPr lang="en-US" dirty="0"/>
          </a:p>
        </p:txBody>
      </p:sp>
    </p:spTree>
    <p:extLst>
      <p:ext uri="{BB962C8B-B14F-4D97-AF65-F5344CB8AC3E}">
        <p14:creationId xmlns:p14="http://schemas.microsoft.com/office/powerpoint/2010/main" val="414922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7AB63-EBE3-4135-8FE8-31F108CA3E04}" type="slidenum">
              <a:rPr lang="en-US" smtClean="0"/>
              <a:t>8</a:t>
            </a:fld>
            <a:endParaRPr lang="en-US" dirty="0"/>
          </a:p>
        </p:txBody>
      </p:sp>
    </p:spTree>
    <p:extLst>
      <p:ext uri="{BB962C8B-B14F-4D97-AF65-F5344CB8AC3E}">
        <p14:creationId xmlns:p14="http://schemas.microsoft.com/office/powerpoint/2010/main" val="219307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PSPS is created, it can be used to identify Members that reside within it that utilize a DME.  The application user has the option to query all DME utilizers as well as only Membership based on a specific DME (Ventilator, Electric Hospital Bed, CPAP, etc.) .</a:t>
            </a:r>
          </a:p>
          <a:p>
            <a:r>
              <a:rPr lang="en-US" dirty="0"/>
              <a:t>The resulting list of Members can be exported in order to deploy an outreach campaign.</a:t>
            </a:r>
          </a:p>
        </p:txBody>
      </p:sp>
      <p:sp>
        <p:nvSpPr>
          <p:cNvPr id="4" name="Slide Number Placeholder 3"/>
          <p:cNvSpPr>
            <a:spLocks noGrp="1"/>
          </p:cNvSpPr>
          <p:nvPr>
            <p:ph type="sldNum" sz="quarter" idx="10"/>
          </p:nvPr>
        </p:nvSpPr>
        <p:spPr/>
        <p:txBody>
          <a:bodyPr/>
          <a:lstStyle/>
          <a:p>
            <a:fld id="{1997AB63-EBE3-4135-8FE8-31F108CA3E04}" type="slidenum">
              <a:rPr lang="en-US" smtClean="0"/>
              <a:t>9</a:t>
            </a:fld>
            <a:endParaRPr lang="en-US" dirty="0"/>
          </a:p>
        </p:txBody>
      </p:sp>
    </p:spTree>
    <p:extLst>
      <p:ext uri="{BB962C8B-B14F-4D97-AF65-F5344CB8AC3E}">
        <p14:creationId xmlns:p14="http://schemas.microsoft.com/office/powerpoint/2010/main" val="169170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7AB63-EBE3-4135-8FE8-31F108CA3E04}" type="slidenum">
              <a:rPr lang="en-US" smtClean="0"/>
              <a:t>10</a:t>
            </a:fld>
            <a:endParaRPr lang="en-US" dirty="0"/>
          </a:p>
        </p:txBody>
      </p:sp>
    </p:spTree>
    <p:extLst>
      <p:ext uri="{BB962C8B-B14F-4D97-AF65-F5344CB8AC3E}">
        <p14:creationId xmlns:p14="http://schemas.microsoft.com/office/powerpoint/2010/main" val="16741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0F7FB3-9278-439B-8036-2EB6026A8689}"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E8A83-7622-4DFE-962D-7EA549D97103}" type="slidenum">
              <a:rPr lang="en-US" smtClean="0"/>
              <a:t>‹#›</a:t>
            </a:fld>
            <a:endParaRPr lang="en-US" dirty="0"/>
          </a:p>
        </p:txBody>
      </p:sp>
    </p:spTree>
    <p:extLst>
      <p:ext uri="{BB962C8B-B14F-4D97-AF65-F5344CB8AC3E}">
        <p14:creationId xmlns:p14="http://schemas.microsoft.com/office/powerpoint/2010/main" val="376632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F7FB3-9278-439B-8036-2EB6026A8689}"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E8A83-7622-4DFE-962D-7EA549D97103}" type="slidenum">
              <a:rPr lang="en-US" smtClean="0"/>
              <a:t>‹#›</a:t>
            </a:fld>
            <a:endParaRPr lang="en-US" dirty="0"/>
          </a:p>
        </p:txBody>
      </p:sp>
    </p:spTree>
    <p:extLst>
      <p:ext uri="{BB962C8B-B14F-4D97-AF65-F5344CB8AC3E}">
        <p14:creationId xmlns:p14="http://schemas.microsoft.com/office/powerpoint/2010/main" val="287315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F7FB3-9278-439B-8036-2EB6026A8689}"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E8A83-7622-4DFE-962D-7EA549D97103}" type="slidenum">
              <a:rPr lang="en-US" smtClean="0"/>
              <a:t>‹#›</a:t>
            </a:fld>
            <a:endParaRPr lang="en-US" dirty="0"/>
          </a:p>
        </p:txBody>
      </p:sp>
    </p:spTree>
    <p:extLst>
      <p:ext uri="{BB962C8B-B14F-4D97-AF65-F5344CB8AC3E}">
        <p14:creationId xmlns:p14="http://schemas.microsoft.com/office/powerpoint/2010/main" val="19993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F7FB3-9278-439B-8036-2EB6026A8689}"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E8A83-7622-4DFE-962D-7EA549D97103}" type="slidenum">
              <a:rPr lang="en-US" smtClean="0"/>
              <a:t>‹#›</a:t>
            </a:fld>
            <a:endParaRPr lang="en-US" dirty="0"/>
          </a:p>
        </p:txBody>
      </p:sp>
    </p:spTree>
    <p:extLst>
      <p:ext uri="{BB962C8B-B14F-4D97-AF65-F5344CB8AC3E}">
        <p14:creationId xmlns:p14="http://schemas.microsoft.com/office/powerpoint/2010/main" val="251808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0F7FB3-9278-439B-8036-2EB6026A8689}"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E8A83-7622-4DFE-962D-7EA549D97103}" type="slidenum">
              <a:rPr lang="en-US" smtClean="0"/>
              <a:t>‹#›</a:t>
            </a:fld>
            <a:endParaRPr lang="en-US" dirty="0"/>
          </a:p>
        </p:txBody>
      </p:sp>
    </p:spTree>
    <p:extLst>
      <p:ext uri="{BB962C8B-B14F-4D97-AF65-F5344CB8AC3E}">
        <p14:creationId xmlns:p14="http://schemas.microsoft.com/office/powerpoint/2010/main" val="306219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0F7FB3-9278-439B-8036-2EB6026A8689}"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E8A83-7622-4DFE-962D-7EA549D97103}" type="slidenum">
              <a:rPr lang="en-US" smtClean="0"/>
              <a:t>‹#›</a:t>
            </a:fld>
            <a:endParaRPr lang="en-US" dirty="0"/>
          </a:p>
        </p:txBody>
      </p:sp>
    </p:spTree>
    <p:extLst>
      <p:ext uri="{BB962C8B-B14F-4D97-AF65-F5344CB8AC3E}">
        <p14:creationId xmlns:p14="http://schemas.microsoft.com/office/powerpoint/2010/main" val="186891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0F7FB3-9278-439B-8036-2EB6026A8689}" type="datetimeFigureOut">
              <a:rPr lang="en-US" smtClean="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2E8A83-7622-4DFE-962D-7EA549D97103}" type="slidenum">
              <a:rPr lang="en-US" smtClean="0"/>
              <a:t>‹#›</a:t>
            </a:fld>
            <a:endParaRPr lang="en-US" dirty="0"/>
          </a:p>
        </p:txBody>
      </p:sp>
    </p:spTree>
    <p:extLst>
      <p:ext uri="{BB962C8B-B14F-4D97-AF65-F5344CB8AC3E}">
        <p14:creationId xmlns:p14="http://schemas.microsoft.com/office/powerpoint/2010/main" val="396906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0F7FB3-9278-439B-8036-2EB6026A8689}" type="datetimeFigureOut">
              <a:rPr lang="en-US" smtClean="0"/>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2E8A83-7622-4DFE-962D-7EA549D97103}" type="slidenum">
              <a:rPr lang="en-US" smtClean="0"/>
              <a:t>‹#›</a:t>
            </a:fld>
            <a:endParaRPr lang="en-US" dirty="0"/>
          </a:p>
        </p:txBody>
      </p:sp>
    </p:spTree>
    <p:extLst>
      <p:ext uri="{BB962C8B-B14F-4D97-AF65-F5344CB8AC3E}">
        <p14:creationId xmlns:p14="http://schemas.microsoft.com/office/powerpoint/2010/main" val="361580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F7FB3-9278-439B-8036-2EB6026A8689}" type="datetimeFigureOut">
              <a:rPr lang="en-US" smtClean="0"/>
              <a:t>5/11/2021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2E8A83-7622-4DFE-962D-7EA549D97103}" type="slidenum">
              <a:rPr lang="en-US" smtClean="0"/>
              <a:t>‹#›</a:t>
            </a:fld>
            <a:endParaRPr lang="en-US" dirty="0"/>
          </a:p>
        </p:txBody>
      </p:sp>
    </p:spTree>
    <p:extLst>
      <p:ext uri="{BB962C8B-B14F-4D97-AF65-F5344CB8AC3E}">
        <p14:creationId xmlns:p14="http://schemas.microsoft.com/office/powerpoint/2010/main" val="9562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0F7FB3-9278-439B-8036-2EB6026A8689}"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E8A83-7622-4DFE-962D-7EA549D97103}" type="slidenum">
              <a:rPr lang="en-US" smtClean="0"/>
              <a:t>‹#›</a:t>
            </a:fld>
            <a:endParaRPr lang="en-US" dirty="0"/>
          </a:p>
        </p:txBody>
      </p:sp>
    </p:spTree>
    <p:extLst>
      <p:ext uri="{BB962C8B-B14F-4D97-AF65-F5344CB8AC3E}">
        <p14:creationId xmlns:p14="http://schemas.microsoft.com/office/powerpoint/2010/main" val="338327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0F7FB3-9278-439B-8036-2EB6026A8689}"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E8A83-7622-4DFE-962D-7EA549D97103}" type="slidenum">
              <a:rPr lang="en-US" smtClean="0"/>
              <a:t>‹#›</a:t>
            </a:fld>
            <a:endParaRPr lang="en-US" dirty="0"/>
          </a:p>
        </p:txBody>
      </p:sp>
    </p:spTree>
    <p:extLst>
      <p:ext uri="{BB962C8B-B14F-4D97-AF65-F5344CB8AC3E}">
        <p14:creationId xmlns:p14="http://schemas.microsoft.com/office/powerpoint/2010/main" val="309374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00F7FB3-9278-439B-8036-2EB6026A8689}" type="datetimeFigureOut">
              <a:rPr lang="en-US" smtClean="0"/>
              <a:t>5/11/2021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B2E8A83-7622-4DFE-962D-7EA549D97103}" type="slidenum">
              <a:rPr lang="en-US" smtClean="0"/>
              <a:t>‹#›</a:t>
            </a:fld>
            <a:endParaRPr lang="en-US" dirty="0"/>
          </a:p>
        </p:txBody>
      </p:sp>
    </p:spTree>
    <p:extLst>
      <p:ext uri="{BB962C8B-B14F-4D97-AF65-F5344CB8AC3E}">
        <p14:creationId xmlns:p14="http://schemas.microsoft.com/office/powerpoint/2010/main" val="286933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
            <a:ext cx="897730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74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nalyst\Eric\Emergency_Preparedness\jpeg_Slides\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 y="0"/>
            <a:ext cx="90936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19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Analyst\Eric\Emergency_Preparedness\jpeg_Slides\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 y="0"/>
            <a:ext cx="914066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14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Analyst\Eric\Emergency_Preparedness\jpeg_Slides\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48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Analyst\Eric\Emergency_Preparedness\jpeg_Slides\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0" y="0"/>
            <a:ext cx="91027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768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Analyst\Eric\Emergency_Preparedness\jpeg_Slides\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6"/>
            <a:ext cx="9144000" cy="513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Analyst\Eric\Emergency_Preparedness\jpeg_Slides\_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2" y="0"/>
            <a:ext cx="911339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51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Analyst\Eric\Emergency_Preparedness\jpeg_Slides\_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 y="0"/>
            <a:ext cx="912866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43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Analyst\Eric\Emergency_Preparedness\jpeg_Slides\_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 y="0"/>
            <a:ext cx="914266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9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Analyst\Eric\Emergency_Preparedness\jpeg_Slides\_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 y="0"/>
            <a:ext cx="913135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0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Analyst\Eric\Emergency_Preparedness\jpeg_Slides\_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4"/>
            <a:ext cx="9144000" cy="513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64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Analyst\Eric\Emergency_Preparedness\jpeg_Slides\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8" y="0"/>
            <a:ext cx="9119384"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83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Analyst\Eric\Emergency_Preparedness\jpeg_Slides\_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1" y="0"/>
            <a:ext cx="909681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85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Analyst\Eric\Emergency_Preparedness\jpeg_Slides\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79"/>
            <a:ext cx="9144000" cy="513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Analyst\Eric\Emergency_Preparedness\jpeg_Slides\_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 y="0"/>
            <a:ext cx="912672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25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nalyst\Eric\Emergency_Preparedness\jpeg_Slides\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 y="0"/>
            <a:ext cx="911476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2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Analyst\Eric\Emergency_Preparedness\jpeg_Slides\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 y="0"/>
            <a:ext cx="913001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41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0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3505200" y="-19050"/>
            <a:ext cx="2743200" cy="230832"/>
            <a:chOff x="3505200" y="-19050"/>
            <a:chExt cx="2743200" cy="230832"/>
          </a:xfrm>
        </p:grpSpPr>
        <p:sp>
          <p:nvSpPr>
            <p:cNvPr id="3" name="Rectangle 2"/>
            <p:cNvSpPr/>
            <p:nvPr/>
          </p:nvSpPr>
          <p:spPr>
            <a:xfrm>
              <a:off x="3505200" y="57150"/>
              <a:ext cx="1066800" cy="8493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038600" y="-19050"/>
              <a:ext cx="2209800" cy="230832"/>
            </a:xfrm>
            <a:prstGeom prst="rect">
              <a:avLst/>
            </a:prstGeom>
            <a:noFill/>
          </p:spPr>
          <p:txBody>
            <a:bodyPr wrap="square" rtlCol="0">
              <a:spAutoFit/>
            </a:bodyPr>
            <a:lstStyle/>
            <a:p>
              <a:r>
                <a:rPr lang="en-US" sz="900" b="1" u="sng" dirty="0">
                  <a:solidFill>
                    <a:schemeClr val="bg1"/>
                  </a:solidFill>
                </a:rPr>
                <a:t>SCE Shut Offs</a:t>
              </a:r>
              <a:r>
                <a:rPr lang="en-US" sz="900" b="1" dirty="0">
                  <a:solidFill>
                    <a:schemeClr val="bg1"/>
                  </a:solidFill>
                </a:rPr>
                <a:t>           </a:t>
              </a:r>
              <a:r>
                <a:rPr lang="en-US" sz="900" b="1" u="sng" dirty="0">
                  <a:solidFill>
                    <a:schemeClr val="bg1"/>
                  </a:solidFill>
                </a:rPr>
                <a:t>Cal Fire Incidents</a:t>
              </a:r>
            </a:p>
          </p:txBody>
        </p:sp>
      </p:grpSp>
    </p:spTree>
    <p:extLst>
      <p:ext uri="{BB962C8B-B14F-4D97-AF65-F5344CB8AC3E}">
        <p14:creationId xmlns:p14="http://schemas.microsoft.com/office/powerpoint/2010/main" val="337428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nalyst\Eric\Emergency_Preparedness\jpeg_Slides\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0"/>
            <a:ext cx="9144000" cy="51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92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Analyst\Eric\Emergency_Preparedness\jpeg_Slides\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0"/>
            <a:ext cx="9144000" cy="51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15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Analyst\Eric\Emergency_Preparedness\jpeg_Slides\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 y="0"/>
            <a:ext cx="912866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88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Analyst\Eric\Emergency_Preparedness\jpeg_Slides\_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 y="0"/>
            <a:ext cx="913932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6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10187</TotalTime>
  <Words>507</Words>
  <Application>Microsoft Office PowerPoint</Application>
  <PresentationFormat>On-screen Show (16:9)</PresentationFormat>
  <Paragraphs>47</Paragraphs>
  <Slides>22</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Inland Empire Health Plan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Dick</dc:creator>
  <cp:lastModifiedBy>June Kailes</cp:lastModifiedBy>
  <cp:revision>69</cp:revision>
  <dcterms:created xsi:type="dcterms:W3CDTF">2019-12-04T17:53:12Z</dcterms:created>
  <dcterms:modified xsi:type="dcterms:W3CDTF">2021-05-13T16:02:50Z</dcterms:modified>
</cp:coreProperties>
</file>