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28"/>
  </p:notesMasterIdLst>
  <p:handoutMasterIdLst>
    <p:handoutMasterId r:id="rId29"/>
  </p:handoutMasterIdLst>
  <p:sldIdLst>
    <p:sldId id="256" r:id="rId5"/>
    <p:sldId id="435" r:id="rId6"/>
    <p:sldId id="428" r:id="rId7"/>
    <p:sldId id="436" r:id="rId8"/>
    <p:sldId id="424" r:id="rId9"/>
    <p:sldId id="375" r:id="rId10"/>
    <p:sldId id="421" r:id="rId11"/>
    <p:sldId id="422" r:id="rId12"/>
    <p:sldId id="429" r:id="rId13"/>
    <p:sldId id="433" r:id="rId14"/>
    <p:sldId id="425" r:id="rId15"/>
    <p:sldId id="426" r:id="rId16"/>
    <p:sldId id="438" r:id="rId17"/>
    <p:sldId id="434" r:id="rId18"/>
    <p:sldId id="437" r:id="rId19"/>
    <p:sldId id="439" r:id="rId20"/>
    <p:sldId id="427" r:id="rId21"/>
    <p:sldId id="420" r:id="rId22"/>
    <p:sldId id="440" r:id="rId23"/>
    <p:sldId id="419" r:id="rId24"/>
    <p:sldId id="441" r:id="rId25"/>
    <p:sldId id="442" r:id="rId26"/>
    <p:sldId id="431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B"/>
    <a:srgbClr val="FFFFCC"/>
    <a:srgbClr val="FF6600"/>
    <a:srgbClr val="000066"/>
    <a:srgbClr val="FF66FF"/>
    <a:srgbClr val="FFCC00"/>
    <a:srgbClr val="000000"/>
    <a:srgbClr val="FAD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87" autoAdjust="0"/>
  </p:normalViewPr>
  <p:slideViewPr>
    <p:cSldViewPr>
      <p:cViewPr varScale="1">
        <p:scale>
          <a:sx n="77" d="100"/>
          <a:sy n="77" d="100"/>
        </p:scale>
        <p:origin x="39" y="1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C9CCEB4-A5FF-45FE-B7A8-20F3004E4C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027BAAE-0CF1-4B41-924C-E71B61964B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D534F03-770B-4DED-BF53-28AAF3D648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E806C16-15B4-4540-A4C4-71E66CC08C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623EF8C-28FA-4C15-BB9D-87BDAF869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D3EA74-29A2-4DAE-80F2-F0C517784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DA6A3-5C98-4C88-A5C6-4E20088CCD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C647A5-E40F-4CA6-9918-86080AE27333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75367F-171A-444B-9934-BD5C0F201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437E51-A5B8-4762-8531-E7C13DB7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53561-C7AD-4215-8EA7-4CC1150108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C25AC-1EDE-4F93-B2F9-BFA5676CA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D3C1580-EDA3-47DE-8EBB-67C95AD7C6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F84E5-EC11-4100-9703-EB1AD1FEDD1A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837AE-E9C9-42A2-9ADC-7E8D5E488A02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9F4F5D-9A01-44B1-A303-8C82E939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83FB7D-2349-4269-89AC-1C57B0C9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51DFCA-B887-4E77-9ACE-8AAEFD23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0860-77B0-4AE5-926B-1EBAC3696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AADC-B072-4345-916F-90A60EB6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4763-9981-4311-A959-780C8C70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88186-5A26-4C22-A949-8FCFBB08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BBA8B-FF70-4886-BA7D-535FB7F8E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1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E024E-65D4-4629-9C2A-B97CE34A097F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31411-6C7E-430D-861E-ED9675E04C4C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E093B5-F1DF-4AEF-8D5F-577EC76A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B880EE-BEC8-4B2E-806C-F10559BE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DE0BD6-0384-4851-B9E6-A7C6BD46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A118-99CA-457D-8581-A664E5767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3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9A78-725B-4144-AC25-921EDC65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8439-FCA5-4412-BF48-71EDBD74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5782-C66D-4B6D-A89C-D1559880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7EDE-3C4B-4D23-846A-07189B76B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5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5257FC-5275-4925-ACFF-0B848648BDB2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76637-1E79-4154-835C-7076C5D240D7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26C7E2-B9A4-406A-AB0B-91018829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7D8421-F985-4B6E-9311-5BF7075A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98AF29-6973-49CE-9EE8-FDC58A39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EC04-AFE9-4ACC-ADCC-5E9989741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1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EB815B-1E98-4B0A-AE72-FD305FCB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B676DE-CD9E-44F1-A4FE-0FB19429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CB2490-CFAB-4C41-9940-81F7750C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58F81-7892-4EE1-B31F-20E33DF80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52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8A52FF-DC59-4BFC-B8E0-474A9C23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CAF7B-38E2-4EAF-96C5-E980F64F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183B39-C3A9-4599-B3AD-1E0C6EC8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9F037-A3B6-49AE-927E-F3E6E1BB8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19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AB6E3A-BC90-42D6-89E2-736F91CF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5C4C59-A58E-4001-B8B8-1BAA2941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529AF5-2B81-450A-9BF4-666E236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C006-660D-4485-8534-3E675FD1D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3ECA2-79B3-48D3-BE71-50273113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10365-0D15-4DFE-9F30-06F7C9EE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B38FB-61EE-43D7-AEC4-3858C655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AE4BD-0819-4B84-B993-EF9F1CFEE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6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40CA41-5602-4C9E-A65F-88EEF49B72E6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F800A-350B-4739-94BC-791A93371D3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8DEF6F2-3625-42A0-9FCD-1FAB4B0A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F0999DB-E00F-480F-8DBB-3AEE9F76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CC2F6A-8C7C-4B28-A92E-2707E8F0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CB6ED-11E0-43DC-BF5B-397DB6B85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60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143235-D122-497D-B421-5B058E1CC385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E64E9-E2C6-4CFD-AC22-7E0F2D8864AA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A08FA97-F9DF-4BB1-82B5-2DC3B3F0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896F74-58BD-43FA-97B3-140382A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58D0C74-14F2-4683-BBB1-6DDBD3A2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1AA9B856-E1E7-4067-B2A4-402097D67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69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03CB89-BAC1-42AF-B189-FBD404C82A4F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BFF69-BAA1-44CF-BB04-FCB730C2A391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9B95A-09C2-41B9-A7E4-412B8CDC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4AD42F41-1F14-4794-84AA-598252C4E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FD64-9735-4330-B75F-6699726B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A4AA-159D-4E0E-AEE4-21F9F125C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B6E6-9BE8-467A-B725-08C93ABF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243EA75B-04E1-4481-B995-08D939F4E9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59" r:id="rId2"/>
    <p:sldLayoutId id="2147484465" r:id="rId3"/>
    <p:sldLayoutId id="2147484460" r:id="rId4"/>
    <p:sldLayoutId id="2147484461" r:id="rId5"/>
    <p:sldLayoutId id="2147484462" r:id="rId6"/>
    <p:sldLayoutId id="2147484466" r:id="rId7"/>
    <p:sldLayoutId id="2147484467" r:id="rId8"/>
    <p:sldLayoutId id="2147484468" r:id="rId9"/>
    <p:sldLayoutId id="2147484463" r:id="rId10"/>
    <p:sldLayoutId id="21474844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a.cpuc.ca.gov/firemap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7" descr="DDAR Logo">
            <a:extLst>
              <a:ext uri="{FF2B5EF4-FFF2-40B4-BE49-F238E27FC236}">
                <a16:creationId xmlns:a16="http://schemas.microsoft.com/office/drawing/2014/main" id="{E30A3CA7-03AC-46A4-985E-FCD6720F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3276600" y="0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ubtitle 5">
            <a:extLst>
              <a:ext uri="{FF2B5EF4-FFF2-40B4-BE49-F238E27FC236}">
                <a16:creationId xmlns:a16="http://schemas.microsoft.com/office/drawing/2014/main" id="{835CE2F2-9D03-4419-830E-E96815C60DD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0"/>
            <a:ext cx="8077200" cy="2743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118872" tIns="0" rIns="4572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 Foundation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Living Center: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Disability Disaster Access &amp; Resources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(DDAR)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CB1679D3-ED6A-449D-A63B-D8CAA784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5181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Presenters: Christina Mills, CFILC </a:t>
            </a:r>
          </a:p>
          <a:p>
            <a:pPr eaLnBrk="1" hangingPunct="1"/>
            <a:r>
              <a:rPr lang="en-US" altLang="en-US" sz="2400"/>
              <a:t>Dani Anderson, ILRC Santa Barbara</a:t>
            </a:r>
          </a:p>
          <a:p>
            <a:pPr eaLnBrk="1" hangingPunct="1"/>
            <a:r>
              <a:rPr lang="en-US" altLang="en-US" sz="2400"/>
              <a:t>Eli Gelardin, Marin CIL </a:t>
            </a:r>
          </a:p>
          <a:p>
            <a:pPr eaLnBrk="1" hangingPunct="1"/>
            <a:endParaRPr lang="en-US" altLang="en-US" sz="1000"/>
          </a:p>
          <a:p>
            <a:pPr eaLnBrk="1" hangingPunct="1"/>
            <a:endParaRPr lang="en-US" altLang="en-US" sz="2400"/>
          </a:p>
        </p:txBody>
      </p:sp>
      <p:pic>
        <p:nvPicPr>
          <p:cNvPr id="8194" name="9a730310-b0e8-4bc6-b8f4-67044c946c1e" descr="CFILC Logo">
            <a:extLst>
              <a:ext uri="{FF2B5EF4-FFF2-40B4-BE49-F238E27FC236}">
                <a16:creationId xmlns:a16="http://schemas.microsoft.com/office/drawing/2014/main" id="{10390F7F-62CC-4CF0-B4E1-59BA30D0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AFAA-1169-4290-99C4-27FCDD24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2019 Lessons Learned</a:t>
            </a:r>
          </a:p>
        </p:txBody>
      </p:sp>
      <p:pic>
        <p:nvPicPr>
          <p:cNvPr id="17413" name="Picture 7" descr="DDAR Logo">
            <a:extLst>
              <a:ext uri="{FF2B5EF4-FFF2-40B4-BE49-F238E27FC236}">
                <a16:creationId xmlns:a16="http://schemas.microsoft.com/office/drawing/2014/main" id="{18779BF8-A020-4ED5-A885-50F19B1C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9a730310-b0e8-4bc6-b8f4-67044c946c1e" descr="CFILC Logo">
            <a:extLst>
              <a:ext uri="{FF2B5EF4-FFF2-40B4-BE49-F238E27FC236}">
                <a16:creationId xmlns:a16="http://schemas.microsoft.com/office/drawing/2014/main" id="{AE4126FF-BA1B-4C3E-BEA6-3201AD8C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CEDA6D2-24D8-429B-AB57-8BDC49F1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Every individuals situation is unique</a:t>
            </a:r>
          </a:p>
          <a:p>
            <a:r>
              <a:rPr lang="en-US" altLang="en-US"/>
              <a:t>Eligibility for PSPS resources need to be on a individual by individual basis</a:t>
            </a:r>
          </a:p>
          <a:p>
            <a:r>
              <a:rPr lang="en-US" altLang="en-US"/>
              <a:t>Batteries are a band aid</a:t>
            </a:r>
          </a:p>
          <a:p>
            <a:r>
              <a:rPr lang="en-US" altLang="en-US"/>
              <a:t>Educating and working with individuals to develop a long term sustainable disaster/PSPS plan is critical </a:t>
            </a:r>
          </a:p>
          <a:p>
            <a:r>
              <a:rPr lang="en-US" altLang="en-US"/>
              <a:t>Resources are limited and only reach so many individuals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8F56-77DF-4A0C-A151-C649C470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is a Pilot Program?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FA928FA-0C10-4521-9A49-64EF1424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   A small scale preliminary program or study that is conducted in order to evaluate feasibility, duration, cost, adverse events, and improve upon prior to performance of a full-scale program.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     There is no program across the country that resembles what we are creating with DDAR.</a:t>
            </a:r>
          </a:p>
        </p:txBody>
      </p:sp>
      <p:pic>
        <p:nvPicPr>
          <p:cNvPr id="18436" name="9a730310-b0e8-4bc6-b8f4-67044c946c1e" descr="CFILC Logo">
            <a:extLst>
              <a:ext uri="{FF2B5EF4-FFF2-40B4-BE49-F238E27FC236}">
                <a16:creationId xmlns:a16="http://schemas.microsoft.com/office/drawing/2014/main" id="{2D454C95-70DC-457C-9E23-0C00C6A0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DDAR Logo">
            <a:extLst>
              <a:ext uri="{FF2B5EF4-FFF2-40B4-BE49-F238E27FC236}">
                <a16:creationId xmlns:a16="http://schemas.microsoft.com/office/drawing/2014/main" id="{B1A3BF16-172C-47A8-AEF4-DC4D45E5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2484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7E09-693F-469A-BBC3-C4CC0A2E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DDAR Partners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79D2E69-E6C5-44B8-9736-F4B84D99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All counties are covered by the pilot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>
                <a:cs typeface="Tahoma" panose="020B0604030504040204" pitchFamily="34" charset="0"/>
              </a:rPr>
              <a:t>except </a:t>
            </a:r>
            <a:r>
              <a:rPr lang="en-US" altLang="en-US">
                <a:cs typeface="Tahoma" panose="020B0604030504040204" pitchFamily="34" charset="0"/>
              </a:rPr>
              <a:t>San Diego and Imperial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20 ILCs are engaged as local DDARC partners and working in collaboration with regional and local government , community organizations, utility companies, emergency personnel, community action networks &amp; more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</p:txBody>
      </p:sp>
      <p:pic>
        <p:nvPicPr>
          <p:cNvPr id="19460" name="9a730310-b0e8-4bc6-b8f4-67044c946c1e" descr="CFILC Logo">
            <a:extLst>
              <a:ext uri="{FF2B5EF4-FFF2-40B4-BE49-F238E27FC236}">
                <a16:creationId xmlns:a16="http://schemas.microsoft.com/office/drawing/2014/main" id="{198B259B-E171-410D-805D-4874C3F8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DAR Logo">
            <a:extLst>
              <a:ext uri="{FF2B5EF4-FFF2-40B4-BE49-F238E27FC236}">
                <a16:creationId xmlns:a16="http://schemas.microsoft.com/office/drawing/2014/main" id="{E88D261F-8022-498E-943D-376F1CC6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26F0-CF04-4102-A5FE-F8F65EE2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DDAR Target Audience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F6C4791-2673-49C9-8BF4-1D4CBFA2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People with disabilities across the lifespan who utilized assistive technology and/or durable medical equipment on a regular basis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and therefore would be placed in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vulnerable positions without electricity.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</p:txBody>
      </p:sp>
      <p:pic>
        <p:nvPicPr>
          <p:cNvPr id="20484" name="9a730310-b0e8-4bc6-b8f4-67044c946c1e" descr="CFILC Logo">
            <a:extLst>
              <a:ext uri="{FF2B5EF4-FFF2-40B4-BE49-F238E27FC236}">
                <a16:creationId xmlns:a16="http://schemas.microsoft.com/office/drawing/2014/main" id="{E8CA70CF-02C5-4873-BB01-9EDE1E2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DDAR Logo">
            <a:extLst>
              <a:ext uri="{FF2B5EF4-FFF2-40B4-BE49-F238E27FC236}">
                <a16:creationId xmlns:a16="http://schemas.microsoft.com/office/drawing/2014/main" id="{779DC775-EBCC-431D-A69C-A84AE9A8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B26F-D025-4C79-9643-90F51C61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2020 Pilot Program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8CE8CDC-7C1A-42F0-B466-BCF61457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altLang="en-US"/>
              <a:t>A streamlined statewide structure with local expertise and peer-to-peer knowledge </a:t>
            </a:r>
          </a:p>
          <a:p>
            <a:endParaRPr lang="en-US" altLang="en-US" sz="1000"/>
          </a:p>
          <a:p>
            <a:r>
              <a:rPr lang="en-US" altLang="en-US"/>
              <a:t>Establishment of Disability Disaster Access &amp; Resource Centers (DDARCs) </a:t>
            </a:r>
          </a:p>
          <a:p>
            <a:endParaRPr lang="en-US" altLang="en-US" sz="1000"/>
          </a:p>
          <a:p>
            <a:r>
              <a:rPr lang="en-US" altLang="en-US"/>
              <a:t>Prioritizing Tier 3 &amp; Tier 2 High Threat Fire areas across the state </a:t>
            </a:r>
          </a:p>
          <a:p>
            <a:endParaRPr lang="en-US" altLang="en-US" sz="1000"/>
          </a:p>
          <a:p>
            <a:r>
              <a:rPr lang="en-US" altLang="en-US"/>
              <a:t>Public Awareness, Disaster Training, Medical Baseline and alert system enrollment </a:t>
            </a:r>
          </a:p>
          <a:p>
            <a:endParaRPr lang="en-US" altLang="en-US"/>
          </a:p>
        </p:txBody>
      </p:sp>
      <p:pic>
        <p:nvPicPr>
          <p:cNvPr id="21508" name="9a730310-b0e8-4bc6-b8f4-67044c946c1e" descr="CFILC Logo">
            <a:extLst>
              <a:ext uri="{FF2B5EF4-FFF2-40B4-BE49-F238E27FC236}">
                <a16:creationId xmlns:a16="http://schemas.microsoft.com/office/drawing/2014/main" id="{95ED3D15-A0CA-4205-A8DB-ED554CDB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DDAR Logo">
            <a:extLst>
              <a:ext uri="{FF2B5EF4-FFF2-40B4-BE49-F238E27FC236}">
                <a16:creationId xmlns:a16="http://schemas.microsoft.com/office/drawing/2014/main" id="{D3CF61FE-AFE2-4FB6-A466-55E7CB3A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CB7D-402C-4685-B6F1-482675A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54" y="133954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dirty="0"/>
              <a:t>2020 Pilot Program Cont.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3BA6847-2FD8-4B97-A73C-3A75AD74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altLang="en-US"/>
              <a:t>A peer-to-peer assessment to determine what an applicant might benefit from during an emergency, including a public safety power shutoff. </a:t>
            </a:r>
          </a:p>
          <a:p>
            <a:endParaRPr lang="en-US" altLang="en-US"/>
          </a:p>
          <a:p>
            <a:r>
              <a:rPr lang="en-US" altLang="en-US" b="1"/>
              <a:t>DDARC Resources: </a:t>
            </a:r>
            <a:r>
              <a:rPr lang="en-US" altLang="en-US"/>
              <a:t>Motel/hotel and food assistance, transportation support and portable backup batteries. </a:t>
            </a:r>
          </a:p>
          <a:p>
            <a:endParaRPr lang="en-US" altLang="en-US"/>
          </a:p>
        </p:txBody>
      </p:sp>
      <p:pic>
        <p:nvPicPr>
          <p:cNvPr id="22532" name="9a730310-b0e8-4bc6-b8f4-67044c946c1e" descr="CFILC Logo">
            <a:extLst>
              <a:ext uri="{FF2B5EF4-FFF2-40B4-BE49-F238E27FC236}">
                <a16:creationId xmlns:a16="http://schemas.microsoft.com/office/drawing/2014/main" id="{11C51F36-B1FE-4F8E-A376-5C6A1182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DDAR Logo">
            <a:extLst>
              <a:ext uri="{FF2B5EF4-FFF2-40B4-BE49-F238E27FC236}">
                <a16:creationId xmlns:a16="http://schemas.microsoft.com/office/drawing/2014/main" id="{35D2D932-BF70-4D88-A23B-B8748744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CBE3-49D3-4243-8EFC-C9CB64C6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Power Outages 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747D29F-7F5E-4380-B91C-9FD2EDCE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altLang="en-US"/>
              <a:t>Climate change continues to impact the reasons why we experience power outages. </a:t>
            </a:r>
          </a:p>
          <a:p>
            <a:endParaRPr lang="en-US" altLang="en-US"/>
          </a:p>
          <a:p>
            <a:r>
              <a:rPr lang="en-US" altLang="en-US"/>
              <a:t>There are different kinds of outages. The DDAR program at this point only provides resources to those who are impacted during a Public Safety Power Shutoff (PSPS). </a:t>
            </a:r>
          </a:p>
          <a:p>
            <a:endParaRPr lang="en-US" altLang="en-US"/>
          </a:p>
        </p:txBody>
      </p:sp>
      <p:pic>
        <p:nvPicPr>
          <p:cNvPr id="23556" name="9a730310-b0e8-4bc6-b8f4-67044c946c1e" descr="CFILC Logo">
            <a:extLst>
              <a:ext uri="{FF2B5EF4-FFF2-40B4-BE49-F238E27FC236}">
                <a16:creationId xmlns:a16="http://schemas.microsoft.com/office/drawing/2014/main" id="{FBA08B90-5786-4497-81E1-6042BCE5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DDAR Logo">
            <a:extLst>
              <a:ext uri="{FF2B5EF4-FFF2-40B4-BE49-F238E27FC236}">
                <a16:creationId xmlns:a16="http://schemas.microsoft.com/office/drawing/2014/main" id="{6EE6AF58-74EB-4F4D-8323-34DD2852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>
            <a:extLst>
              <a:ext uri="{FF2B5EF4-FFF2-40B4-BE49-F238E27FC236}">
                <a16:creationId xmlns:a16="http://schemas.microsoft.com/office/drawing/2014/main" id="{FD6D197E-8CC2-469D-ADBB-F9A826E071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62600" y="304800"/>
            <a:ext cx="3143250" cy="64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Most Vulnerable Counties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Tier 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BF6E-663C-4865-BE7A-EE75ACBEFBBC}"/>
              </a:ext>
            </a:extLst>
          </p:cNvPr>
          <p:cNvSpPr txBox="1"/>
          <p:nvPr/>
        </p:nvSpPr>
        <p:spPr>
          <a:xfrm>
            <a:off x="5410200" y="1066800"/>
            <a:ext cx="3505200" cy="452431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Alameda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Alpine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Amador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Butte 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Calaveras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Contra Costa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El Dorado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Fresno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Humboldt 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Kern Lake 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Los Angeles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Madera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Marin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Mariposa  </a:t>
            </a:r>
          </a:p>
          <a:p>
            <a:pPr>
              <a:defRPr/>
            </a:pPr>
            <a:r>
              <a:rPr lang="en-US" dirty="0" err="1">
                <a:cs typeface="Arial" charset="0"/>
              </a:rPr>
              <a:t>Medocino</a:t>
            </a:r>
            <a:r>
              <a:rPr lang="en-US" dirty="0">
                <a:cs typeface="Arial" charset="0"/>
              </a:rPr>
              <a:t>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Monterey 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Napa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Nevada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Orange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Riverside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 Bernardino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 Diego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 Luis Obispo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 Mateo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Santa Barbara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Santa Cruz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Shasta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Sierra 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Siskiyou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Sonoma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Tuolumne  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Ventura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1A6D9043-87ED-47E9-9046-344F77422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https://ia.cpuc.ca.gov/firemap/</a:t>
            </a:r>
            <a:endParaRPr lang="en-US" altLang="en-US"/>
          </a:p>
        </p:txBody>
      </p:sp>
      <p:pic>
        <p:nvPicPr>
          <p:cNvPr id="24578" name="Picture 4" descr="CPUC Fire Threat Map">
            <a:extLst>
              <a:ext uri="{FF2B5EF4-FFF2-40B4-BE49-F238E27FC236}">
                <a16:creationId xmlns:a16="http://schemas.microsoft.com/office/drawing/2014/main" id="{329AFB03-2299-4E84-870C-9C015313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8"/>
            <a:ext cx="5181600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10C0-FF97-4822-8E9F-8A3561E8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DDAR Pilot Priorities </a:t>
            </a:r>
          </a:p>
        </p:txBody>
      </p:sp>
      <p:pic>
        <p:nvPicPr>
          <p:cNvPr id="25605" name="Picture 7" descr="DDAR Logo">
            <a:extLst>
              <a:ext uri="{FF2B5EF4-FFF2-40B4-BE49-F238E27FC236}">
                <a16:creationId xmlns:a16="http://schemas.microsoft.com/office/drawing/2014/main" id="{CC3F8A8F-2495-4610-972E-DEA06BE5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9a730310-b0e8-4bc6-b8f4-67044c946c1e" descr="CFILC Logo">
            <a:extLst>
              <a:ext uri="{FF2B5EF4-FFF2-40B4-BE49-F238E27FC236}">
                <a16:creationId xmlns:a16="http://schemas.microsoft.com/office/drawing/2014/main" id="{60428384-BC63-495F-A636-3814175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45E3499-DF79-4F75-ACA5-1B6F5F04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633412" indent="-51435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Keep people with disabilities safe and independent </a:t>
            </a: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sz="1000" dirty="0">
              <a:cs typeface="Tahoma" pitchFamily="34" charset="0"/>
            </a:endParaRP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Bust the Medical Baseline myths by increase the number of individuals enrolled in the program</a:t>
            </a: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sz="1000" dirty="0">
              <a:cs typeface="Tahoma" pitchFamily="34" charset="0"/>
            </a:endParaRP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Increase the individual preparedness among people with disabilities </a:t>
            </a: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sz="1000" dirty="0">
              <a:cs typeface="Tahoma" pitchFamily="34" charset="0"/>
            </a:endParaRP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Organize &amp; facilitate emergency/disaster trainings and virtual community forums on emergency priority topics </a:t>
            </a: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sz="1000" dirty="0">
              <a:cs typeface="Tahoma" pitchFamily="34" charset="0"/>
            </a:endParaRPr>
          </a:p>
          <a:p>
            <a:pPr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EAF3-061B-47E5-9C07-BA75B4DB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591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DDAR Pilot Priorities Cont.</a:t>
            </a:r>
          </a:p>
        </p:txBody>
      </p:sp>
      <p:pic>
        <p:nvPicPr>
          <p:cNvPr id="26629" name="Picture 7" descr="DDAR Logo">
            <a:extLst>
              <a:ext uri="{FF2B5EF4-FFF2-40B4-BE49-F238E27FC236}">
                <a16:creationId xmlns:a16="http://schemas.microsoft.com/office/drawing/2014/main" id="{A002E4C4-DC79-40B0-A762-9934BD84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9a730310-b0e8-4bc6-b8f4-67044c946c1e" descr="CFILC Logo">
            <a:extLst>
              <a:ext uri="{FF2B5EF4-FFF2-40B4-BE49-F238E27FC236}">
                <a16:creationId xmlns:a16="http://schemas.microsoft.com/office/drawing/2014/main" id="{12032B35-68C0-4645-BD3A-71A3698C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0113CF9-B5BB-4156-AA64-9DEA071A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sz="1000" dirty="0">
              <a:cs typeface="Tahoma" pitchFamily="34" charset="0"/>
            </a:endParaRP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Provide support and resources to individuals with disabilities who use electric powered AT or DME devices before, during &amp; after a PSPS events. </a:t>
            </a: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576262" indent="-457200">
              <a:buFont typeface="Wingdings 2" panose="05020102010507070707" pitchFamily="18" charset="2"/>
              <a:buNone/>
              <a:defRPr/>
            </a:pPr>
            <a:r>
              <a:rPr lang="en-US" dirty="0">
                <a:cs typeface="Tahoma" pitchFamily="34" charset="0"/>
              </a:rPr>
              <a:t>Host and participate in public awareness activities to educate the community on disaster/emergency impacts to people with disabilities. </a:t>
            </a:r>
          </a:p>
          <a:p>
            <a:pPr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00D8-A9D9-423D-A8D7-E6745CD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Webinar Speakers </a:t>
            </a:r>
          </a:p>
        </p:txBody>
      </p:sp>
      <p:pic>
        <p:nvPicPr>
          <p:cNvPr id="9226" name="Picture 7" descr="DDAR Logo">
            <a:extLst>
              <a:ext uri="{FF2B5EF4-FFF2-40B4-BE49-F238E27FC236}">
                <a16:creationId xmlns:a16="http://schemas.microsoft.com/office/drawing/2014/main" id="{6FE3ACA9-FBAB-4292-B3FB-9CEE2B67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126163" y="0"/>
            <a:ext cx="14176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9a730310-b0e8-4bc6-b8f4-67044c946c1e" descr="CFILC Logo">
            <a:extLst>
              <a:ext uri="{FF2B5EF4-FFF2-40B4-BE49-F238E27FC236}">
                <a16:creationId xmlns:a16="http://schemas.microsoft.com/office/drawing/2014/main" id="{D3FC2560-4172-4751-A390-B8FFBD3F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Christina Mills sitting in her wheelchair turned smiling at the camera. She's wearing jeans and a black long sleeve blouse.">
            <a:extLst>
              <a:ext uri="{FF2B5EF4-FFF2-40B4-BE49-F238E27FC236}">
                <a16:creationId xmlns:a16="http://schemas.microsoft.com/office/drawing/2014/main" id="{B4DBFADC-9021-479C-94C9-182A7C6B4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6" t="27779" r="13374" b="42223"/>
          <a:stretch>
            <a:fillRect/>
          </a:stretch>
        </p:blipFill>
        <p:spPr bwMode="auto">
          <a:xfrm>
            <a:off x="762000" y="24384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35023A-7498-4645-9B97-51C6C8A62EDB}"/>
              </a:ext>
            </a:extLst>
          </p:cNvPr>
          <p:cNvSpPr txBox="1"/>
          <p:nvPr/>
        </p:nvSpPr>
        <p:spPr>
          <a:xfrm>
            <a:off x="762000" y="4648200"/>
            <a:ext cx="190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Christina Mills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CFILC</a:t>
            </a:r>
          </a:p>
        </p:txBody>
      </p:sp>
      <p:pic>
        <p:nvPicPr>
          <p:cNvPr id="9221" name="Picture 9" descr="Dani Anderson's headshot. She's smiling with glasses, pink lipstick, and a white striped shirt.">
            <a:extLst>
              <a:ext uri="{FF2B5EF4-FFF2-40B4-BE49-F238E27FC236}">
                <a16:creationId xmlns:a16="http://schemas.microsoft.com/office/drawing/2014/main" id="{0AD14417-F8A1-4F3A-8B1A-DBBFA680B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r="9679" b="12903"/>
          <a:stretch>
            <a:fillRect/>
          </a:stretch>
        </p:blipFill>
        <p:spPr bwMode="auto">
          <a:xfrm>
            <a:off x="3657600" y="24384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A5DEF7-5788-460C-814A-9C2DD2EF84BD}"/>
              </a:ext>
            </a:extLst>
          </p:cNvPr>
          <p:cNvSpPr txBox="1"/>
          <p:nvPr/>
        </p:nvSpPr>
        <p:spPr>
          <a:xfrm>
            <a:off x="3657600" y="4572000"/>
            <a:ext cx="1752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cs typeface="Arial" charset="0"/>
              </a:rPr>
              <a:t>Dani</a:t>
            </a:r>
            <a:r>
              <a:rPr lang="en-US" dirty="0">
                <a:latin typeface="+mn-lt"/>
                <a:cs typeface="Arial" charset="0"/>
              </a:rPr>
              <a:t> Anderson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ILRCSB</a:t>
            </a:r>
          </a:p>
        </p:txBody>
      </p:sp>
      <p:pic>
        <p:nvPicPr>
          <p:cNvPr id="9219" name="Content Placeholder 3" descr="Eli Gelardin's headshot. He's smiling at the camera wearing a plaid button down shirt.">
            <a:extLst>
              <a:ext uri="{FF2B5EF4-FFF2-40B4-BE49-F238E27FC236}">
                <a16:creationId xmlns:a16="http://schemas.microsoft.com/office/drawing/2014/main" id="{77C333E9-7D3E-484B-8BC8-05FA8585E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3" r="19252" b="56006"/>
          <a:stretch>
            <a:fillRect/>
          </a:stretch>
        </p:blipFill>
        <p:spPr>
          <a:xfrm>
            <a:off x="6553200" y="2438400"/>
            <a:ext cx="1828800" cy="20351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F4E515-5DFC-418F-B9E2-AA94C623613A}"/>
              </a:ext>
            </a:extLst>
          </p:cNvPr>
          <p:cNvSpPr txBox="1"/>
          <p:nvPr/>
        </p:nvSpPr>
        <p:spPr>
          <a:xfrm>
            <a:off x="6553200" y="45720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charset="0"/>
              </a:rPr>
              <a:t>Eli </a:t>
            </a:r>
            <a:r>
              <a:rPr lang="en-US" dirty="0" err="1">
                <a:latin typeface="+mj-lt"/>
                <a:cs typeface="Arial" charset="0"/>
              </a:rPr>
              <a:t>Gelardin</a:t>
            </a:r>
            <a:endParaRPr lang="en-US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Arial" charset="0"/>
              </a:rPr>
              <a:t>Marin CIL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6193-F3C4-4B3C-9D78-1E38E8B4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How does it work?</a:t>
            </a:r>
          </a:p>
        </p:txBody>
      </p:sp>
      <p:pic>
        <p:nvPicPr>
          <p:cNvPr id="27659" name="Picture 7" descr="DDAR Logo">
            <a:extLst>
              <a:ext uri="{FF2B5EF4-FFF2-40B4-BE49-F238E27FC236}">
                <a16:creationId xmlns:a16="http://schemas.microsoft.com/office/drawing/2014/main" id="{03ECC812-A0DD-493F-B8E3-F9BB8ACB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2D1B1E2-C986-4E54-979D-5975F825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Applying for PSPS Resources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Online application </a:t>
            </a:r>
            <a:r>
              <a:rPr lang="en-US" altLang="en-US" sz="2400" b="1" dirty="0">
                <a:cs typeface="Tahoma" panose="020B0604030504040204" pitchFamily="34" charset="0"/>
              </a:rPr>
              <a:t>or</a:t>
            </a:r>
            <a:r>
              <a:rPr lang="en-US" altLang="en-US" sz="2400" dirty="0">
                <a:cs typeface="Tahoma" panose="020B0604030504040204" pitchFamily="34" charset="0"/>
              </a:rPr>
              <a:t> Independent Living Center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Individualized Needs Assessment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Support in Enrolling in the Medical Baseline Program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Support in setting up a personalized disaster plan</a:t>
            </a:r>
          </a:p>
          <a:p>
            <a:pPr lvl="2" algn="ctr">
              <a:buFont typeface="Wingdings 2" panose="05020102010507070707" pitchFamily="18" charset="2"/>
              <a:buNone/>
            </a:pPr>
            <a:endParaRPr lang="en-US" altLang="en-US" sz="16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Determining PSPS Resources Strategy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b="1" dirty="0">
                <a:cs typeface="Tahoma" panose="020B0604030504040204" pitchFamily="34" charset="0"/>
              </a:rPr>
              <a:t>SAFETY &amp; WELLNESS!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dirty="0">
              <a:cs typeface="Tahoma" panose="020B0604030504040204" pitchFamily="34" charset="0"/>
            </a:endParaRPr>
          </a:p>
        </p:txBody>
      </p:sp>
      <p:pic>
        <p:nvPicPr>
          <p:cNvPr id="27652" name="9a730310-b0e8-4bc6-b8f4-67044c946c1e" descr="CFILC Logo">
            <a:extLst>
              <a:ext uri="{FF2B5EF4-FFF2-40B4-BE49-F238E27FC236}">
                <a16:creationId xmlns:a16="http://schemas.microsoft.com/office/drawing/2014/main" id="{2B62D049-4804-4D94-9FB9-6E2C9DB5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12DF9C67-85ED-487D-AA50-AFB651A87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22098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BC78B28-3119-410F-AE4A-990D56F2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29718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DF1B964-2045-49DF-B96B-7A37E8B7B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51054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2A29B1F-FA39-4DE1-B98C-FD35DBB65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37338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AD95DBD-CD32-447A-AE80-B060C621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44196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EFE7A29-7056-4867-A365-5891A2AB9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5867400"/>
            <a:ext cx="103188" cy="228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31B-277F-4DAD-9BC9-9653D718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Local ILC DDARCs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EEDEF9E-64F2-4051-8879-C5E3D565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Eli Gelardin, Marin CIL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Dani Anderson, ILRC Santa Barbara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Brief descriptions of what your programs look like based on your geographic areas. </a:t>
            </a:r>
          </a:p>
        </p:txBody>
      </p:sp>
      <p:pic>
        <p:nvPicPr>
          <p:cNvPr id="28676" name="Picture 7" descr="CFILC Logo">
            <a:extLst>
              <a:ext uri="{FF2B5EF4-FFF2-40B4-BE49-F238E27FC236}">
                <a16:creationId xmlns:a16="http://schemas.microsoft.com/office/drawing/2014/main" id="{D4BEBFF2-4F95-4C64-BE93-FBBA6EC4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9a730310-b0e8-4bc6-b8f4-67044c946c1e" descr="CFILC Logo">
            <a:extLst>
              <a:ext uri="{FF2B5EF4-FFF2-40B4-BE49-F238E27FC236}">
                <a16:creationId xmlns:a16="http://schemas.microsoft.com/office/drawing/2014/main" id="{8CA9B603-152A-4F52-868C-A93121A3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1625-59DC-4CCA-86E7-6313F6E4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DDAR Eligibility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EE8884F-FB3A-4644-9B23-DD6555FA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Must use AT or DME on a regular basis</a:t>
            </a:r>
          </a:p>
          <a:p>
            <a:endParaRPr lang="en-US" altLang="en-US" sz="1000"/>
          </a:p>
          <a:p>
            <a:r>
              <a:rPr lang="en-US" altLang="en-US"/>
              <a:t>Must have a detailed personal preparedness plan or willing to create one with the support of local DDARC</a:t>
            </a:r>
          </a:p>
          <a:p>
            <a:endParaRPr lang="en-US" altLang="en-US" sz="1000"/>
          </a:p>
          <a:p>
            <a:r>
              <a:rPr lang="en-US" altLang="en-US"/>
              <a:t>Must be enrolled or willing to get enrolled in medical baseline program</a:t>
            </a:r>
          </a:p>
          <a:p>
            <a:endParaRPr lang="en-US" altLang="en-US" sz="1000"/>
          </a:p>
          <a:p>
            <a:r>
              <a:rPr lang="en-US" altLang="en-US"/>
              <a:t>Must live in a high fire threat area based on CPUC map</a:t>
            </a:r>
          </a:p>
        </p:txBody>
      </p:sp>
      <p:pic>
        <p:nvPicPr>
          <p:cNvPr id="29700" name="Picture 7" descr="DDAR Logo">
            <a:extLst>
              <a:ext uri="{FF2B5EF4-FFF2-40B4-BE49-F238E27FC236}">
                <a16:creationId xmlns:a16="http://schemas.microsoft.com/office/drawing/2014/main" id="{83292FE4-7A82-4D65-8AD2-D288901D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9a730310-b0e8-4bc6-b8f4-67044c946c1e" descr="CFILC Logo">
            <a:extLst>
              <a:ext uri="{FF2B5EF4-FFF2-40B4-BE49-F238E27FC236}">
                <a16:creationId xmlns:a16="http://schemas.microsoft.com/office/drawing/2014/main" id="{5EEBE2E3-9A24-47E8-BA08-14D68E84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92F8-7F63-4864-AE36-F8F0C3D8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 &amp; Comments: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3C600CF-0239-4E8B-AF40-9E5165CF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/>
              <a:t>Thank you!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800"/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80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800"/>
              <a:t>Follow Us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800"/>
              <a:t>Twitter - @_CFILC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800"/>
              <a:t>Facebook - @CFILC.org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800"/>
              <a:t>Instagram - @cfilc_1982</a:t>
            </a:r>
          </a:p>
        </p:txBody>
      </p:sp>
      <p:pic>
        <p:nvPicPr>
          <p:cNvPr id="30724" name="9a730310-b0e8-4bc6-b8f4-67044c946c1e" descr="CFILC Logo">
            <a:extLst>
              <a:ext uri="{FF2B5EF4-FFF2-40B4-BE49-F238E27FC236}">
                <a16:creationId xmlns:a16="http://schemas.microsoft.com/office/drawing/2014/main" id="{369BEDA3-D63A-4ED6-AF11-401373F5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DDAR Logo">
            <a:extLst>
              <a:ext uri="{FF2B5EF4-FFF2-40B4-BE49-F238E27FC236}">
                <a16:creationId xmlns:a16="http://schemas.microsoft.com/office/drawing/2014/main" id="{FACD25EF-6913-443B-AA18-812B5371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2484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0BBF-F113-45C2-9C73-3A9F70A9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CFILC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B750C7B-1656-484F-8819-8D5AA898E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400"/>
              <a:t>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/>
              <a:t>	CFILC is </a:t>
            </a:r>
            <a:r>
              <a:rPr lang="en-US" altLang="en-US" sz="2400" b="1"/>
              <a:t>not</a:t>
            </a:r>
            <a:r>
              <a:rPr lang="en-US" altLang="en-US" sz="2400"/>
              <a:t> an Independent Living Center we are a statewide membership association for Independent Living Centers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/>
              <a:t>	Independent Living Center (ILC) members make up CFILCs board of directors. Currently, CFILC’s membership covers 56 of California’s 58 counties.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/>
              <a:t>	CFILC membership directory, http://www.cfilc.org/members/meet-members.php</a:t>
            </a:r>
          </a:p>
        </p:txBody>
      </p:sp>
      <p:pic>
        <p:nvPicPr>
          <p:cNvPr id="10244" name="9a730310-b0e8-4bc6-b8f4-67044c946c1e" descr="CFILC Logo">
            <a:extLst>
              <a:ext uri="{FF2B5EF4-FFF2-40B4-BE49-F238E27FC236}">
                <a16:creationId xmlns:a16="http://schemas.microsoft.com/office/drawing/2014/main" id="{2440008F-764C-4B65-AAED-F74C6A0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DDAR Logo">
            <a:extLst>
              <a:ext uri="{FF2B5EF4-FFF2-40B4-BE49-F238E27FC236}">
                <a16:creationId xmlns:a16="http://schemas.microsoft.com/office/drawing/2014/main" id="{A3E2CC6D-D34C-40B6-AAA3-CFAA86FC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248400" y="-4763"/>
            <a:ext cx="1447800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990-B36B-4426-9373-71C20714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ILCs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A6392BA-3B98-4FF8-8377-77A88C10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   Independent Living Centers are run by and for people with disabilities.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   Independent Living Centers are disability resource centers that are uniquely positioned to provide peer based services.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   There are 28 ILCs in California. 23 of the 28 ILCs are members of CFILC. </a:t>
            </a:r>
          </a:p>
        </p:txBody>
      </p:sp>
      <p:pic>
        <p:nvPicPr>
          <p:cNvPr id="11268" name="Picture 7" descr="DDAR Logo">
            <a:extLst>
              <a:ext uri="{FF2B5EF4-FFF2-40B4-BE49-F238E27FC236}">
                <a16:creationId xmlns:a16="http://schemas.microsoft.com/office/drawing/2014/main" id="{8D66ADB2-D7A8-40D9-B02F-2A1A91B3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9a730310-b0e8-4bc6-b8f4-67044c946c1e" descr="CFILC Logo">
            <a:extLst>
              <a:ext uri="{FF2B5EF4-FFF2-40B4-BE49-F238E27FC236}">
                <a16:creationId xmlns:a16="http://schemas.microsoft.com/office/drawing/2014/main" id="{63E7E1E7-439C-445C-9DDA-0A5C3B37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11">
            <a:extLst>
              <a:ext uri="{FF2B5EF4-FFF2-40B4-BE49-F238E27FC236}">
                <a16:creationId xmlns:a16="http://schemas.microsoft.com/office/drawing/2014/main" id="{276312E2-3F7A-440F-8775-F8E9AAF738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5791200" cy="7842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CFILC programs</a:t>
            </a:r>
          </a:p>
        </p:txBody>
      </p:sp>
      <p:pic>
        <p:nvPicPr>
          <p:cNvPr id="12290" name="9a730310-b0e8-4bc6-b8f4-67044c946c1e" descr="CFILC Logo">
            <a:extLst>
              <a:ext uri="{FF2B5EF4-FFF2-40B4-BE49-F238E27FC236}">
                <a16:creationId xmlns:a16="http://schemas.microsoft.com/office/drawing/2014/main" id="{04E8EE6D-36EF-46EC-8930-6D1E9988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Digital Access Project Logo">
            <a:extLst>
              <a:ext uri="{FF2B5EF4-FFF2-40B4-BE49-F238E27FC236}">
                <a16:creationId xmlns:a16="http://schemas.microsoft.com/office/drawing/2014/main" id="{DD2FCB44-F2EE-4143-A1E8-94A7154F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3048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Freedom Tech Logo">
            <a:extLst>
              <a:ext uri="{FF2B5EF4-FFF2-40B4-BE49-F238E27FC236}">
                <a16:creationId xmlns:a16="http://schemas.microsoft.com/office/drawing/2014/main" id="{0E2625C9-5072-4DE2-A44C-AE3D8F5D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048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8">
            <a:extLst>
              <a:ext uri="{FF2B5EF4-FFF2-40B4-BE49-F238E27FC236}">
                <a16:creationId xmlns:a16="http://schemas.microsoft.com/office/drawing/2014/main" id="{933EC541-4DA0-495E-A744-F37FCE7D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259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7030A0"/>
                </a:solidFill>
              </a:rPr>
              <a:t>Membership/</a:t>
            </a:r>
          </a:p>
          <a:p>
            <a:pPr eaLnBrk="1" hangingPunct="1"/>
            <a:r>
              <a:rPr lang="en-US" altLang="en-US" sz="2800" b="1">
                <a:solidFill>
                  <a:srgbClr val="7030A0"/>
                </a:solidFill>
              </a:rPr>
              <a:t>Public Policy</a:t>
            </a:r>
          </a:p>
        </p:txBody>
      </p:sp>
      <p:pic>
        <p:nvPicPr>
          <p:cNvPr id="12294" name="Picture 6" descr="Ability Tools Logo">
            <a:extLst>
              <a:ext uri="{FF2B5EF4-FFF2-40B4-BE49-F238E27FC236}">
                <a16:creationId xmlns:a16="http://schemas.microsoft.com/office/drawing/2014/main" id="{16F7AFCF-F650-42F1-BBA8-0B490AB6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60675"/>
            <a:ext cx="3790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Disability Organizing Network Logo">
            <a:extLst>
              <a:ext uri="{FF2B5EF4-FFF2-40B4-BE49-F238E27FC236}">
                <a16:creationId xmlns:a16="http://schemas.microsoft.com/office/drawing/2014/main" id="{46125640-636E-467E-8959-B4434CB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724400"/>
            <a:ext cx="238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Logo for Disability Disaster Access &amp; Resources">
            <a:extLst>
              <a:ext uri="{FF2B5EF4-FFF2-40B4-BE49-F238E27FC236}">
                <a16:creationId xmlns:a16="http://schemas.microsoft.com/office/drawing/2014/main" id="{16016261-C052-49E5-A09E-43CF86FA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56150"/>
            <a:ext cx="18700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YO! Disabled &amp; Proud logo">
            <a:extLst>
              <a:ext uri="{FF2B5EF4-FFF2-40B4-BE49-F238E27FC236}">
                <a16:creationId xmlns:a16="http://schemas.microsoft.com/office/drawing/2014/main" id="{52BA15E9-DB82-483C-B77E-F7648FBA5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72025"/>
            <a:ext cx="2590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9AA6-2273-4CC0-91A9-D6652F65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911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CFILC Disaster History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AFEDC96-363B-4275-BC08-C2665C8B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400">
                <a:cs typeface="Tahoma" panose="020B0604030504040204" pitchFamily="34" charset="0"/>
              </a:rPr>
              <a:t>CFILC &amp; ILCs: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900">
              <a:cs typeface="Tahoma" panose="020B0604030504040204" pitchFamily="34" charset="0"/>
            </a:endParaRPr>
          </a:p>
          <a:p>
            <a:r>
              <a:rPr lang="en-US" altLang="en-US" sz="2400">
                <a:cs typeface="Tahoma" panose="020B0604030504040204" pitchFamily="34" charset="0"/>
              </a:rPr>
              <a:t>Commissioned after action disaster reports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Sponsor, support and oppose disaster legislation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Provide expert witness testimony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Host and participate in disability disaster coalitions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Regional &amp; local OES coordination and planning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Functional Assessment Service Team (FAST) members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Virtual and onsite shelter accessibility support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Fulfill/assist with AT and DME needs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Advisory committee and board representation 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Established the Richard Devylder Disaster Relief Fund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Accessible Charging Stations at ILCs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Partnered with Anthem Blue Cross &amp; Pacific Gas &amp; Electricity </a:t>
            </a:r>
          </a:p>
          <a:p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6" name="9a730310-b0e8-4bc6-b8f4-67044c946c1e" descr="CFILC Logo">
            <a:extLst>
              <a:ext uri="{FF2B5EF4-FFF2-40B4-BE49-F238E27FC236}">
                <a16:creationId xmlns:a16="http://schemas.microsoft.com/office/drawing/2014/main" id="{45F19648-0080-4AE1-AF6B-0706DE2F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DDAR Logo">
            <a:extLst>
              <a:ext uri="{FF2B5EF4-FFF2-40B4-BE49-F238E27FC236}">
                <a16:creationId xmlns:a16="http://schemas.microsoft.com/office/drawing/2014/main" id="{A95F93B3-46EB-4CCA-83CF-6E77A09E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719-CFE7-4C76-BB03-B8B5F76EF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3200400" cy="2362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2019 Community Assessment </a:t>
            </a:r>
          </a:p>
        </p:txBody>
      </p:sp>
      <p:pic>
        <p:nvPicPr>
          <p:cNvPr id="14341" name="9a730310-b0e8-4bc6-b8f4-67044c946c1e" descr="CFILC Logo">
            <a:extLst>
              <a:ext uri="{FF2B5EF4-FFF2-40B4-BE49-F238E27FC236}">
                <a16:creationId xmlns:a16="http://schemas.microsoft.com/office/drawing/2014/main" id="{3DCE5AAE-A3F8-4FF3-9199-E7FE18BE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DDAR Logo">
            <a:extLst>
              <a:ext uri="{FF2B5EF4-FFF2-40B4-BE49-F238E27FC236}">
                <a16:creationId xmlns:a16="http://schemas.microsoft.com/office/drawing/2014/main" id="{BD91003C-FA39-4531-AC04-E3E7C2FB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1998663" y="5105400"/>
            <a:ext cx="1811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Content Placeholder 4" descr="Disability Community Assestment Survey Results from 2019. ">
            <a:extLst>
              <a:ext uri="{FF2B5EF4-FFF2-40B4-BE49-F238E27FC236}">
                <a16:creationId xmlns:a16="http://schemas.microsoft.com/office/drawing/2014/main" id="{BB976A20-0556-4025-B222-97919F3699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0"/>
            <a:ext cx="5257800" cy="6807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5400-24BC-4465-A815-79FD0BB7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DDAR Pilot Program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00E5756-C99B-40D7-8276-36432A0B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CFILC Disability Disaster Access &amp; Resources Public Safety Power Shutoff (PSPS)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>
                <a:cs typeface="Tahoma" panose="020B0604030504040204" pitchFamily="34" charset="0"/>
              </a:rPr>
              <a:t>Pilot Program – Launched in 2020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>
                <a:cs typeface="Tahoma" panose="020B0604030504040204" pitchFamily="34" charset="0"/>
              </a:rPr>
              <a:t>www.disabilitydisasteraccess.org </a:t>
            </a:r>
          </a:p>
        </p:txBody>
      </p:sp>
      <p:pic>
        <p:nvPicPr>
          <p:cNvPr id="15364" name="9a730310-b0e8-4bc6-b8f4-67044c946c1e" descr="CFILC Logo">
            <a:extLst>
              <a:ext uri="{FF2B5EF4-FFF2-40B4-BE49-F238E27FC236}">
                <a16:creationId xmlns:a16="http://schemas.microsoft.com/office/drawing/2014/main" id="{B8A6501C-86C7-4AFC-BE08-44F2BE39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DDAR Logo">
            <a:extLst>
              <a:ext uri="{FF2B5EF4-FFF2-40B4-BE49-F238E27FC236}">
                <a16:creationId xmlns:a16="http://schemas.microsoft.com/office/drawing/2014/main" id="{E95F3A70-6A58-46BA-ABD6-977B94FB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93A1-19E4-4455-8552-4BEBD22C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2019 PSPS support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5172EAD-F971-437E-8F58-750A75F4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altLang="en-US">
                <a:cs typeface="Tahoma" panose="020B0604030504040204" pitchFamily="34" charset="0"/>
              </a:rPr>
              <a:t>Developed relationships with battery vendors</a:t>
            </a:r>
          </a:p>
          <a:p>
            <a:r>
              <a:rPr lang="en-US" altLang="en-US">
                <a:cs typeface="Tahoma" panose="020B0604030504040204" pitchFamily="34" charset="0"/>
              </a:rPr>
              <a:t>Small Sample Tests of AT/DME w/ Batteries</a:t>
            </a:r>
          </a:p>
          <a:p>
            <a:r>
              <a:rPr lang="en-US" altLang="en-US">
                <a:cs typeface="Tahoma" panose="020B0604030504040204" pitchFamily="34" charset="0"/>
              </a:rPr>
              <a:t>Received over 1000 incoming calls from individuals impacted </a:t>
            </a:r>
          </a:p>
          <a:p>
            <a:r>
              <a:rPr lang="en-US" altLang="en-US">
                <a:cs typeface="Tahoma" panose="020B0604030504040204" pitchFamily="34" charset="0"/>
              </a:rPr>
              <a:t>Provided 250 batteries to individuals </a:t>
            </a:r>
          </a:p>
          <a:p>
            <a:r>
              <a:rPr lang="en-US" altLang="en-US">
                <a:cs typeface="Tahoma" panose="020B0604030504040204" pitchFamily="34" charset="0"/>
              </a:rPr>
              <a:t>Assisted with over 82 hotels stays</a:t>
            </a:r>
          </a:p>
          <a:p>
            <a:r>
              <a:rPr lang="en-US" altLang="en-US">
                <a:cs typeface="Tahoma" panose="020B0604030504040204" pitchFamily="34" charset="0"/>
              </a:rPr>
              <a:t>Over 250 meals were provided </a:t>
            </a:r>
          </a:p>
          <a:p>
            <a:r>
              <a:rPr lang="en-US" altLang="en-US">
                <a:cs typeface="Tahoma" panose="020B0604030504040204" pitchFamily="34" charset="0"/>
              </a:rPr>
              <a:t>Assisted over 40 individuals with transportation/gas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>
              <a:cs typeface="Tahoma" panose="020B0604030504040204" pitchFamily="34" charset="0"/>
            </a:endParaRPr>
          </a:p>
        </p:txBody>
      </p:sp>
      <p:pic>
        <p:nvPicPr>
          <p:cNvPr id="16388" name="9a730310-b0e8-4bc6-b8f4-67044c946c1e" descr="CFILC Logo">
            <a:extLst>
              <a:ext uri="{FF2B5EF4-FFF2-40B4-BE49-F238E27FC236}">
                <a16:creationId xmlns:a16="http://schemas.microsoft.com/office/drawing/2014/main" id="{03EDBEA8-2C2F-4209-BCB7-CAEF9D72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DDAR Logo">
            <a:extLst>
              <a:ext uri="{FF2B5EF4-FFF2-40B4-BE49-F238E27FC236}">
                <a16:creationId xmlns:a16="http://schemas.microsoft.com/office/drawing/2014/main" id="{6501E5C1-98C2-4A37-97C1-B90193E5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>
            <a:fillRect/>
          </a:stretch>
        </p:blipFill>
        <p:spPr bwMode="auto">
          <a:xfrm>
            <a:off x="6096000" y="0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5AB235B329F4A9195650C18519FC7" ma:contentTypeVersion="11" ma:contentTypeDescription="Create a new document." ma:contentTypeScope="" ma:versionID="3791747711db893ac0d39670ceb1fa40">
  <xsd:schema xmlns:xsd="http://www.w3.org/2001/XMLSchema" xmlns:xs="http://www.w3.org/2001/XMLSchema" xmlns:p="http://schemas.microsoft.com/office/2006/metadata/properties" xmlns:ns2="756d6547-23e6-4474-8fd0-d4ae635626f3" xmlns:ns3="26530cbf-e457-49f0-80ba-012c0dcd0f30" targetNamespace="http://schemas.microsoft.com/office/2006/metadata/properties" ma:root="true" ma:fieldsID="d2c3db164e24feb02fc571ecb2c44382" ns2:_="" ns3:_="">
    <xsd:import namespace="756d6547-23e6-4474-8fd0-d4ae635626f3"/>
    <xsd:import namespace="26530cbf-e457-49f0-80ba-012c0dcd0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d6547-23e6-4474-8fd0-d4ae63562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30cbf-e457-49f0-80ba-012c0dcd0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44374-515F-46BA-9626-0CBCBD6CAD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F30A51-A3B7-480E-8774-C6FE51895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C7920-DAEC-4207-A450-7CE7A3092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d6547-23e6-4474-8fd0-d4ae635626f3"/>
    <ds:schemaRef ds:uri="26530cbf-e457-49f0-80ba-012c0dcd0f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17469</TotalTime>
  <Words>966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      California Foundation for  Independent Living Center:  Disability Disaster Access &amp; Resources (DDAR)   </vt:lpstr>
      <vt:lpstr>Webinar Speakers </vt:lpstr>
      <vt:lpstr>CFILC</vt:lpstr>
      <vt:lpstr>ILCs </vt:lpstr>
      <vt:lpstr>CFILC programs</vt:lpstr>
      <vt:lpstr>CFILC Disaster History </vt:lpstr>
      <vt:lpstr>2019 Community Assessment </vt:lpstr>
      <vt:lpstr>DDAR Pilot Program</vt:lpstr>
      <vt:lpstr>2019 PSPS support </vt:lpstr>
      <vt:lpstr>2019 Lessons Learned</vt:lpstr>
      <vt:lpstr>What is a Pilot Program? </vt:lpstr>
      <vt:lpstr>DDAR Partners</vt:lpstr>
      <vt:lpstr>DDAR Target Audience</vt:lpstr>
      <vt:lpstr>2020 Pilot Program </vt:lpstr>
      <vt:lpstr>2020 Pilot Program Cont.</vt:lpstr>
      <vt:lpstr>Power Outages </vt:lpstr>
      <vt:lpstr>Most Vulnerable Counties Tier 3</vt:lpstr>
      <vt:lpstr>DDAR Pilot Priorities </vt:lpstr>
      <vt:lpstr>DDAR Pilot Priorities Cont.</vt:lpstr>
      <vt:lpstr>How does it work?</vt:lpstr>
      <vt:lpstr>Local ILC DDARCs</vt:lpstr>
      <vt:lpstr>DDAR Eligibility </vt:lpstr>
      <vt:lpstr>Questions &amp; Comments:</vt:lpstr>
    </vt:vector>
  </TitlesOfParts>
  <Company>CFILC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CFILC</dc:title>
  <dc:creator>Christina Mills</dc:creator>
  <cp:lastModifiedBy>Megan Cowdell</cp:lastModifiedBy>
  <cp:revision>593</cp:revision>
  <dcterms:created xsi:type="dcterms:W3CDTF">2006-06-23T22:56:27Z</dcterms:created>
  <dcterms:modified xsi:type="dcterms:W3CDTF">2020-08-20T17:42:34Z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0x01010045B5AB235B329F4A9195650C18519FC7</vt:lpwstr>
  </property>
</Properties>
</file>